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361" r:id="rId3"/>
    <p:sldId id="364" r:id="rId4"/>
    <p:sldId id="384" r:id="rId5"/>
    <p:sldId id="366" r:id="rId6"/>
    <p:sldId id="365" r:id="rId7"/>
    <p:sldId id="369" r:id="rId8"/>
    <p:sldId id="370" r:id="rId9"/>
    <p:sldId id="371" r:id="rId10"/>
    <p:sldId id="367" r:id="rId11"/>
    <p:sldId id="374" r:id="rId12"/>
    <p:sldId id="385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475" r:id="rId26"/>
    <p:sldId id="476" r:id="rId27"/>
    <p:sldId id="477" r:id="rId28"/>
    <p:sldId id="479" r:id="rId29"/>
    <p:sldId id="480" r:id="rId30"/>
    <p:sldId id="481" r:id="rId31"/>
    <p:sldId id="482" r:id="rId32"/>
    <p:sldId id="483" r:id="rId33"/>
    <p:sldId id="478" r:id="rId34"/>
    <p:sldId id="484" r:id="rId35"/>
    <p:sldId id="485" r:id="rId36"/>
    <p:sldId id="486" r:id="rId37"/>
    <p:sldId id="487" r:id="rId38"/>
    <p:sldId id="372" r:id="rId39"/>
    <p:sldId id="373" r:id="rId40"/>
    <p:sldId id="492" r:id="rId41"/>
    <p:sldId id="390" r:id="rId42"/>
    <p:sldId id="391" r:id="rId43"/>
    <p:sldId id="393" r:id="rId44"/>
    <p:sldId id="394" r:id="rId45"/>
    <p:sldId id="493" r:id="rId46"/>
    <p:sldId id="494" r:id="rId47"/>
    <p:sldId id="495" r:id="rId48"/>
    <p:sldId id="395" r:id="rId49"/>
    <p:sldId id="496" r:id="rId50"/>
    <p:sldId id="488" r:id="rId51"/>
    <p:sldId id="357" r:id="rId52"/>
    <p:sldId id="489" r:id="rId53"/>
    <p:sldId id="490" r:id="rId54"/>
    <p:sldId id="491" r:id="rId55"/>
    <p:sldId id="497" r:id="rId56"/>
    <p:sldId id="448" r:id="rId57"/>
    <p:sldId id="449" r:id="rId58"/>
    <p:sldId id="450" r:id="rId59"/>
    <p:sldId id="451" r:id="rId60"/>
    <p:sldId id="452" r:id="rId61"/>
    <p:sldId id="436" r:id="rId62"/>
    <p:sldId id="437" r:id="rId63"/>
    <p:sldId id="438" r:id="rId64"/>
    <p:sldId id="435" r:id="rId65"/>
    <p:sldId id="439" r:id="rId66"/>
    <p:sldId id="440" r:id="rId67"/>
    <p:sldId id="441" r:id="rId68"/>
    <p:sldId id="444" r:id="rId69"/>
    <p:sldId id="442" r:id="rId70"/>
    <p:sldId id="445" r:id="rId71"/>
    <p:sldId id="443" r:id="rId72"/>
    <p:sldId id="446" r:id="rId73"/>
    <p:sldId id="447" r:id="rId74"/>
    <p:sldId id="41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98" d="100"/>
          <a:sy n="98" d="100"/>
        </p:scale>
        <p:origin x="102" y="3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D4A6F-CF04-42BA-B175-5196540772D7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00B486-B3E0-4E61-B1F7-89AF1462692A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2020.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Examples of non-invariants: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dirty="0"/>
                  <a:t>Then, we can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switch: proof towards the end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/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Fixpoint computation based algorithm 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sz="1800" dirty="0"/>
                  <a:t>Bounded model checking is like doing reachability analysis (but with temporal logic properties)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2031325"/>
              </a:xfrm>
              <a:prstGeom prst="rect">
                <a:avLst/>
              </a:prstGeom>
              <a:blipFill>
                <a:blip r:embed="rId4"/>
                <a:stretch>
                  <a:fillRect t="-1502" r="-125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148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Proving that something is an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Semantics:</a:t>
                </a:r>
              </a:p>
              <a:p>
                <a:pPr lvl="1"/>
                <a:r>
                  <a:rPr lang="en-US" dirty="0"/>
                  <a:t>Each combination of values assigned to state variables can be interpreted as a state.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: set of all possible states (could be an infinite set)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Finite or infinite set of initial states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: Finite or infinite set of transitions,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to input variables  are chosen nondeterministically</a:t>
                </a:r>
              </a:p>
              <a:p>
                <a:pPr lvl="1"/>
                <a:r>
                  <a:rPr lang="en-US" sz="2400" dirty="0"/>
                  <a:t>Why? This is an abstraction technique (i.e. making something less concrete)</a:t>
                </a:r>
              </a:p>
              <a:p>
                <a:pPr lvl="1"/>
                <a:r>
                  <a:rPr lang="en-US" sz="2400" dirty="0"/>
                  <a:t>We are interested in making sure that no matter what input value, the TS has desirable behavior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4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811707"/>
            <a:ext cx="11699087" cy="3872333"/>
          </a:xfrm>
        </p:spPr>
        <p:txBody>
          <a:bodyPr>
            <a:normAutofit/>
          </a:bodyPr>
          <a:lstStyle/>
          <a:p>
            <a:r>
              <a:rPr lang="en-US" dirty="0"/>
              <a:t>A safety monitor classifies system behaviors into good and bad</a:t>
            </a:r>
          </a:p>
          <a:p>
            <a:r>
              <a:rPr lang="en-US" dirty="0"/>
              <a:t>Safety verification can be done using inductive invariants or analyzing reachable state space of the system</a:t>
            </a:r>
          </a:p>
          <a:p>
            <a:pPr lvl="1"/>
            <a:r>
              <a:rPr lang="en-US" dirty="0"/>
              <a:t>A bug is an execution that drives the monitor into an error state</a:t>
            </a:r>
          </a:p>
          <a:p>
            <a:r>
              <a:rPr lang="en-US" dirty="0"/>
              <a:t>Can we use a monitor to classify infinite behaviors into good or bad?</a:t>
            </a:r>
          </a:p>
          <a:p>
            <a:r>
              <a:rPr lang="en-US" dirty="0"/>
              <a:t>Yes, using theoretical model of </a:t>
            </a:r>
            <a:r>
              <a:rPr lang="en-US" dirty="0" err="1"/>
              <a:t>Büchi</a:t>
            </a:r>
            <a:r>
              <a:rPr lang="en-US" dirty="0"/>
              <a:t> automata proposed by J. Richard </a:t>
            </a:r>
            <a:r>
              <a:rPr lang="en-US" dirty="0" err="1"/>
              <a:t>Büchi</a:t>
            </a:r>
            <a:r>
              <a:rPr lang="en-US" dirty="0"/>
              <a:t> in 1960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Monitors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32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Extension of finite state automata to accept infinite strings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automaton: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Input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with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Final state: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  <a:p>
                <a:r>
                  <a:rPr lang="en-US" sz="2400" dirty="0"/>
                  <a:t>Given trace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(infinite sequence of symbols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there exists a path from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appears infinitely often</a:t>
                </a:r>
              </a:p>
            </p:txBody>
          </p:sp>
        </mc:Choice>
        <mc:Fallback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  <a:blipFill>
                <a:blip r:embed="rId7"/>
                <a:stretch>
                  <a:fillRect l="-723" t="-20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18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1000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this is a nondeterministic 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there exists a path </a:t>
                </a:r>
                <a:r>
                  <a:rPr lang="en-US" dirty="0"/>
                  <a:t>along which a state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  <a:blipFill>
                <a:blip r:embed="rId9"/>
                <a:stretch>
                  <a:fillRect l="-1240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69BF6E-47CB-4282-91ED-7E2297C314C9}"/>
              </a:ext>
            </a:extLst>
          </p:cNvPr>
          <p:cNvSpPr/>
          <p:nvPr/>
        </p:nvSpPr>
        <p:spPr>
          <a:xfrm>
            <a:off x="5445894" y="3979051"/>
            <a:ext cx="5686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Fun fact: there is no deterministic </a:t>
            </a:r>
            <a:r>
              <a:rPr lang="en-US" sz="2400" dirty="0" err="1"/>
              <a:t>Büchi</a:t>
            </a:r>
            <a:r>
              <a:rPr lang="en-US" sz="2400" dirty="0"/>
              <a:t> automaton that accepts this language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LTL formula: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129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4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Language of an automaton: set of all strings accepted by the automaton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and LTL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16FD0E49-E738-46FB-8E04-C8FBA470C6B7}"/>
              </a:ext>
            </a:extLst>
          </p:cNvPr>
          <p:cNvSpPr txBox="1">
            <a:spLocks/>
          </p:cNvSpPr>
          <p:nvPr/>
        </p:nvSpPr>
        <p:spPr>
          <a:xfrm>
            <a:off x="5349706" y="1629765"/>
            <a:ext cx="6744563" cy="280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  <a:blipFill>
                <a:blip r:embed="rId7"/>
                <a:stretch>
                  <a:fillRect l="-1625" t="-9714" b="-9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5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1000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  <a:blipFill>
                <a:blip r:embed="rId9"/>
                <a:stretch>
                  <a:fillRect l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formula: </a:t>
                </a:r>
              </a:p>
              <a:p>
                <a:pPr marL="1828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2098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Theoretical result: Every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can be converted to a </a:t>
                </a:r>
                <a:r>
                  <a:rPr lang="en-US" dirty="0" err="1"/>
                  <a:t>Büchi</a:t>
                </a:r>
                <a:r>
                  <a:rPr lang="en-US" dirty="0"/>
                  <a:t> monitor/automaton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is generally exponential in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; blow-up unavoidable in general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  <a:blipFill>
                <a:blip r:embed="rId2"/>
                <a:stretch>
                  <a:fillRect l="-621" t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2BFAF98-54A9-4568-90B0-EA4ED4D1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Büchi</a:t>
            </a:r>
            <a:r>
              <a:rPr lang="en-US" dirty="0"/>
              <a:t> monitors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1E830-2D88-4E52-A81F-074161B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3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193979" y="4770464"/>
            <a:ext cx="11804041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strong fairness, it satisfies it under weak fairness: strong fairness is a </a:t>
            </a:r>
            <a:r>
              <a:rPr lang="en-US" sz="2800" b="1" dirty="0"/>
              <a:t>stronger formula </a:t>
            </a:r>
            <a:r>
              <a:rPr lang="en-US" sz="2800" dirty="0"/>
              <a:t>than weak fairness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throw the problem at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But,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20527</TotalTime>
  <Words>6504</Words>
  <Application>Microsoft Office PowerPoint</Application>
  <PresentationFormat>Widescreen</PresentationFormat>
  <Paragraphs>766</Paragraphs>
  <Slides>74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Model checking &amp; Automatic Verification</vt:lpstr>
      <vt:lpstr>What is model checking? 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Greatest and least fixpoints</vt:lpstr>
      <vt:lpstr>CTL model checking in a nutshell </vt:lpstr>
      <vt:lpstr>Reachability</vt:lpstr>
      <vt:lpstr>Proving that something is an invariant</vt:lpstr>
      <vt:lpstr>PowerPoint Presentation</vt:lpstr>
      <vt:lpstr>LTL Monitors </vt:lpstr>
      <vt:lpstr>Büchi automaton: Example 1</vt:lpstr>
      <vt:lpstr>Büchi automaton Example 2</vt:lpstr>
      <vt:lpstr>Büchi automaton Example 3</vt:lpstr>
      <vt:lpstr>Büchi automaton and LTL</vt:lpstr>
      <vt:lpstr>Büchi automaton Example 2</vt:lpstr>
      <vt:lpstr>Büchi automaton Example 3</vt:lpstr>
      <vt:lpstr>Using Büchi monitors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342</cp:revision>
  <dcterms:created xsi:type="dcterms:W3CDTF">2018-01-04T23:14:16Z</dcterms:created>
  <dcterms:modified xsi:type="dcterms:W3CDTF">2020-10-19T20:56:59Z</dcterms:modified>
</cp:coreProperties>
</file>